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notesMasterIdLst>
    <p:notesMasterId r:id="rId38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7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Click to move the slide</a:t>
            </a: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CA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3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CA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313" name="PlaceHolder 4"/>
          <p:cNvSpPr>
            <a:spLocks noGrp="1"/>
          </p:cNvSpPr>
          <p:nvPr>
            <p:ph type="dt" idx="2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CA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14" name="PlaceHolder 5"/>
          <p:cNvSpPr>
            <a:spLocks noGrp="1"/>
          </p:cNvSpPr>
          <p:nvPr>
            <p:ph type="ftr" idx="2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CA" sz="1400" b="0" strike="noStrike" spc="-1">
                <a:latin typeface="Times New Roman"/>
              </a:defRPr>
            </a:lvl1pPr>
          </a:lstStyle>
          <a:p>
            <a:r>
              <a:rPr lang="en-CA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15" name="PlaceHolder 6"/>
          <p:cNvSpPr>
            <a:spLocks noGrp="1"/>
          </p:cNvSpPr>
          <p:nvPr>
            <p:ph type="sldNum" idx="2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CA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A6FDCE4B-B319-4F0A-BEEF-F19E1DAE4336}" type="slidenum">
              <a:rPr lang="en-CA" sz="1400" b="0" strike="noStrike" spc="-1">
                <a:latin typeface="Times New Roman"/>
              </a:rPr>
              <a:t>‹#›</a:t>
            </a:fld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t">
            <a:noAutofit/>
          </a:bodyPr>
          <a:lstStyle/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endParaRPr lang="en-CA" sz="20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endParaRPr lang="en-CA" sz="20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endParaRPr lang="en-CA" sz="2000" b="0" strike="noStrike" spc="-1"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sldNum" idx="24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D2152234-E41E-483C-9533-D8A0672D4146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CA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428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t">
            <a:noAutofit/>
          </a:bodyPr>
          <a:lstStyle/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Now is the time to engage in an interactive Q&amp;A session where you can ask questions, share insights, and clarify any doubts about the topics we have covered so far.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This open discussion is designed to ensure that every participant has the opportunity to voice their thoughts and learn from the collective experience of the group.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Your questions and comments are valuable as they help us identify areas that may need further explanation and enable us to tailor future sessions to your needs.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We encourage you to speak up and contribute to the dialogue, as this interaction is one of the key components of our interactive learning approach.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As the session progresses, take note of any questions or ideas that you would like to revisit, and feel free to share your perspectives with the class.</a:t>
            </a:r>
            <a:endParaRPr lang="en-CA" sz="1200" b="0" strike="noStrike" spc="-1"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sldNum" idx="25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7D334929-C9C7-4146-A28E-049BEE7C19C5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30</a:t>
            </a:fld>
            <a:endParaRPr lang="en-CA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36539C0-D538-4AE4-BA61-47ED83DCE5F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4669280-CA3F-4E20-8F74-ABCB6BF8EA0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F443A20-094D-402F-AF38-F4E013D8B3B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6FC99BD-0A12-4564-BF14-9918903CFE1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965BA90-42F3-4111-AD6C-B17FEB8CF3C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E3A7052-E8F4-460B-9DA8-A1BCD198379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E2CC9A1-0EB9-4B0A-8C67-F48C5BD6659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2A379C0-1696-48A4-BFBA-DE068BB0A4D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D8F7128-93B7-4CB0-B369-0A74120B11C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9B288A2-1D22-48C4-A94A-FF27B489341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17CE36C-62B5-47DE-96CE-EB965E81DBD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CCC04DC-F0E5-4663-B6B7-BC841A7FAD4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BE1457B-1A0F-4E86-A0C2-F1A97767A9C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49A8B6F-757D-4017-87CE-656D2678D21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6C7C5F3-AA79-46CC-BF97-C00766AE78B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F623FDB-4540-4D1E-AD98-314CD04D9B6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C36E6D9-F180-4F91-A11A-A27F587D592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1B4EB51-12BF-425A-9EE1-5FB9EE34EF9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F59639A-54A6-4EA3-986A-07DC8E514B2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80F38BA-F294-4E63-9906-32B648A09E8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7ABC1EE-5859-4F29-A354-94B1D51B5F4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453B341-030B-48DC-8387-664FE784EB2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AE2C491-CE55-4056-B6B9-E4D8272EF07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89E243A-A852-4FEF-86CF-92F051C9F5E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9CD258F-3F68-4C4C-B6A2-E47BC7907C3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B93C430D-C7B5-4880-9E1A-BD8FA5F92F4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2586283-492B-4761-BE74-E015C796219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8DF8F44-0A01-44A4-BEC9-DCF2525ADC1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402E18E2-6AF9-4F93-AAF8-F08F2124963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F3F6DA7-1028-491D-BAC5-3F73576AB2E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154DE84E-2B64-44A2-8674-E1B7500D9B2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6C7A04A-3B98-4B02-BF3C-95EC95550E7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72A6119-6A54-4A6E-9130-DF5CDDDD88F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0A307A5-1FA4-45C5-A263-CE0336B3BA7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70739F-8030-435E-9419-1E4CD20D525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B421244-D498-46C2-9844-F1C030AE514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9265ED67-C06C-42EB-B3B0-F4EC9CA8D4D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04DBE8-30A1-4003-BE35-CC9A1300772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6A88D910-EF97-4215-A9D1-30A0AAE98EC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CDABBCB8-C302-4D1F-89C2-8EF04B9F1F3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4C94CE9-D491-4A68-9726-8B5DAC1ECCE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46C5FCE-C484-4251-A7FA-D5FA1D5126E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2003FC4-1EED-4590-BD14-A04A138B9DF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89B64E4-2770-4E05-9DED-B5C0D436E9C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A20E16D-5CC0-428A-841B-465FBB7C08B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237754D-AB0D-4044-B4FB-DC4F26454A5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F38D48E-9A70-4992-8365-1CE8FB724D4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84DAFDB-2F87-44B1-8D83-87251E130FB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0DBDD5C-9B92-4E59-8B19-32A47D45578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B6B0C66-CEDE-4AF1-AD72-7A275E8B49A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40ECE11-5311-4EAD-A952-A902801C23D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2B2F671-DEB8-4450-B5FA-01574A24652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C4B4BD4-89BB-4794-A5D9-9640EF4031E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ACBABC9-E216-47B4-96A5-B2524B454B0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4BD1DF3-ACC5-42DB-9B22-7169D1DCC4F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D9A3D6B-5D6E-419A-B4B4-9EC9D42F83C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A098A4B-81CA-4F59-9A66-ED4C62198D9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66A9FD93-A5E7-4D7B-9B7B-44CFDBB7BBA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3B08CB14-E062-4E70-A714-E048A03EABD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B481BDE2-6DB4-45B7-9D88-6054066350E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61092531-2246-482B-9A07-EC0187D3EF9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B5C4DD5B-7971-40C6-BC25-023D7C01D52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25BF3B38-AAE1-43E4-BA25-31FFD6CB4E8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093AB637-44FF-4005-8717-7181A726B93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F252000B-5A86-4AFC-8EB7-42B54CBC625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D230A223-5720-477C-A310-6387D1471B6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539270B-98B8-4348-8720-2DCDE2071B4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A345389E-3CAA-41A3-98CC-7B8CF5D9ADE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A5D4207D-E921-48B9-BF96-94E502D2C56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9C638DF-F805-4B6E-82F3-2AA87D97043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020B0C83-4D05-4898-BAF4-96C417BD654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49176638-E697-4747-9E4C-1FBAB3917AC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758A8A6A-FA3A-47DC-B2B5-9ECA5CE8A97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5471C374-0D62-454C-A111-B76B56E89D7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9E4B61E9-82A9-472E-B11B-5D36F15EE9D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08417361-7B6B-4EFE-A6F2-5675988B1FC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CE765DCB-ECFF-4B63-B60C-1C6F758036D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7E0BA00-6002-4DDE-9FD4-344EA0BE95E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E67643A3-FCD3-42EB-857E-13D8AAD83AF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FAA8FB4E-59C8-4105-95B4-B2166E24658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2C6DC5A1-8B21-41BE-A773-BF58B2F2949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0A73FB11-CF01-4B52-B1D7-128EB02D2DA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27E98779-8112-44FC-8939-2AE0F73A2BA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9F1F2BB-B9CB-4D14-AC6B-CACC9AC5FE6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2CB6E9B9-A3CC-483C-84E7-800BAF1B72D9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lang="en-CA" sz="1400" b="0" strike="noStrike" spc="-1">
                <a:latin typeface="Times New Roman"/>
              </a:defRPr>
            </a:lvl1pPr>
          </a:lstStyle>
          <a:p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Click to edit the outline text format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Nirmala UI Semiligh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6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47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Click to edit the outline text format</a:t>
            </a:r>
          </a:p>
          <a:p>
            <a:pPr marL="864000" lvl="1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lang="en-CA" sz="1600" b="0" strike="noStrike" spc="-1">
                <a:latin typeface="Nirmala UI Semilight"/>
              </a:rPr>
              <a:t>Second Outline Level</a:t>
            </a:r>
          </a:p>
          <a:p>
            <a:pPr marL="1296000" lvl="2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Nirmala UI Semiligh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Seventh Outline Level</a:t>
            </a: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Click to edit the outline text format</a:t>
            </a:r>
          </a:p>
          <a:p>
            <a:pPr marL="864000" lvl="1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lang="en-CA" sz="1600" b="0" strike="noStrike" spc="-1">
                <a:latin typeface="Nirmala UI Semilight"/>
              </a:rPr>
              <a:t>Second Outline Level</a:t>
            </a:r>
          </a:p>
          <a:p>
            <a:pPr marL="1296000" lvl="2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Nirmala UI Semiligh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Seventh Outline Level</a:t>
            </a:r>
          </a:p>
        </p:txBody>
      </p:sp>
      <p:sp>
        <p:nvSpPr>
          <p:cNvPr id="51" name="PlaceHolder 4"/>
          <p:cNvSpPr>
            <a:spLocks noGrp="1"/>
          </p:cNvSpPr>
          <p:nvPr>
            <p:ph type="ftr" idx="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sldNum" idx="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A48E6D22-AC85-4A89-915C-68E15361AB2F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dt" idx="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lang="en-CA" sz="1400" b="0" strike="noStrike" spc="-1">
                <a:latin typeface="Times New Roman"/>
              </a:defRPr>
            </a:lvl1pPr>
          </a:lstStyle>
          <a:p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92" name="Straight Connector 8"/>
          <p:cNvCxnSpPr/>
          <p:nvPr/>
        </p:nvCxnSpPr>
        <p:spPr>
          <a:xfrm>
            <a:off x="6663240" y="154116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93" name="PlaceHolder 1"/>
          <p:cNvSpPr>
            <a:spLocks noGrp="1"/>
          </p:cNvSpPr>
          <p:nvPr>
            <p:ph type="ftr" idx="7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ldNum" idx="8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8DCB7E59-A275-417D-ABCB-A75F08A6CD7E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4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137" name="PlaceHolder 3"/>
          <p:cNvSpPr>
            <a:spLocks noGrp="1"/>
          </p:cNvSpPr>
          <p:nvPr>
            <p:ph type="ftr" idx="9"/>
          </p:nvPr>
        </p:nvSpPr>
        <p:spPr>
          <a:xfrm>
            <a:off x="44280" y="657432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sldNum" idx="10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891B32B0-1678-4D86-BCD8-659EBFB3E76B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6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7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8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</a:p>
        </p:txBody>
      </p:sp>
      <p:sp>
        <p:nvSpPr>
          <p:cNvPr id="180" name="PlaceHolder 2"/>
          <p:cNvSpPr>
            <a:spLocks noGrp="1"/>
          </p:cNvSpPr>
          <p:nvPr>
            <p:ph type="ftr" idx="1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1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C4F375AA-7CA6-412F-9E16-9DCC1BB583BB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dt" idx="1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lang="en-CA" sz="1400" b="0" strike="noStrike" spc="-1">
                <a:latin typeface="Times New Roman"/>
              </a:defRPr>
            </a:lvl1pPr>
          </a:lstStyle>
          <a:p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Click to edit the outline text format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Nirmala UI Semiligh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22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226" name="PlaceHolder 4"/>
          <p:cNvSpPr>
            <a:spLocks noGrp="1"/>
          </p:cNvSpPr>
          <p:nvPr>
            <p:ph type="ftr" idx="1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sldNum" idx="1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145FB2FE-6868-4C03-8011-F9B1E4033104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dt" idx="1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lang="en-CA" sz="1400" b="0" strike="noStrike" spc="-1">
                <a:latin typeface="Times New Roman"/>
              </a:defRPr>
            </a:lvl1pPr>
          </a:lstStyle>
          <a:p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 6"/>
          <p:cNvSpPr/>
          <p:nvPr/>
        </p:nvSpPr>
        <p:spPr>
          <a:xfrm>
            <a:off x="12001320" y="0"/>
            <a:ext cx="190080" cy="137124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66" name="Rectangle 7"/>
          <p:cNvSpPr/>
          <p:nvPr/>
        </p:nvSpPr>
        <p:spPr>
          <a:xfrm>
            <a:off x="12001320" y="1371600"/>
            <a:ext cx="190080" cy="54860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600" b="0" strike="noStrike" cap="all" spc="-60">
                <a:solidFill>
                  <a:srgbClr val="D1282E"/>
                </a:solidFill>
                <a:latin typeface="Arial Black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217440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</a:rPr>
              <a:t>Edit Master text styles</a:t>
            </a:r>
          </a:p>
          <a:p>
            <a:pPr marL="864000" lvl="1" indent="-324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level</a:t>
            </a:r>
          </a:p>
          <a:p>
            <a:pPr marL="1296000" lvl="2" indent="-288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Third level</a:t>
            </a:r>
          </a:p>
          <a:p>
            <a:pPr marL="1728000" lvl="3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level</a:t>
            </a:r>
          </a:p>
          <a:p>
            <a:pPr marL="2160000" lvl="4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level</a:t>
            </a: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678672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</a:rPr>
              <a:t>Edit Master text styles</a:t>
            </a:r>
          </a:p>
          <a:p>
            <a:pPr marL="457200" lvl="1" indent="-182880">
              <a:lnSpc>
                <a:spcPct val="100000"/>
              </a:lnSpc>
              <a:spcBef>
                <a:spcPts val="479"/>
              </a:spcBef>
              <a:buClr>
                <a:srgbClr val="D1282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level</a:t>
            </a:r>
          </a:p>
          <a:p>
            <a:pPr marL="1143000" lvl="2" indent="-22860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Third level</a:t>
            </a:r>
          </a:p>
          <a:p>
            <a:pPr marL="1600200" lvl="3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level</a:t>
            </a:r>
          </a:p>
          <a:p>
            <a:pPr marL="2057400" lvl="4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level</a:t>
            </a:r>
          </a:p>
        </p:txBody>
      </p:sp>
      <p:sp>
        <p:nvSpPr>
          <p:cNvPr id="270" name="PlaceHolder 4"/>
          <p:cNvSpPr>
            <a:spLocks noGrp="1"/>
          </p:cNvSpPr>
          <p:nvPr>
            <p:ph type="dt" idx="17"/>
          </p:nvPr>
        </p:nvSpPr>
        <p:spPr>
          <a:xfrm>
            <a:off x="609480" y="6172200"/>
            <a:ext cx="4571640" cy="30456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buNone/>
              <a:defRPr lang="en-US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&lt;date/time&gt;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ftr" idx="18"/>
          </p:nvPr>
        </p:nvSpPr>
        <p:spPr>
          <a:xfrm>
            <a:off x="609480" y="6492960"/>
            <a:ext cx="4571640" cy="283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 type="sldNum" idx="19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244ED697-7FE7-449D-8B22-FB2BA9F1EE2A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cxnSp>
        <p:nvCxnSpPr>
          <p:cNvPr id="273" name="Straight Connector 8"/>
          <p:cNvCxnSpPr/>
          <p:nvPr/>
        </p:nvCxnSpPr>
        <p:spPr>
          <a:xfrm>
            <a:off x="6663240" y="1656720"/>
            <a:ext cx="360" cy="444420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5"/>
          <p:cNvPicPr/>
          <p:nvPr/>
        </p:nvPicPr>
        <p:blipFill>
          <a:blip r:embed="rId3"/>
          <a:stretch/>
        </p:blipFill>
        <p:spPr>
          <a:xfrm>
            <a:off x="0" y="1303920"/>
            <a:ext cx="12191040" cy="6094800"/>
          </a:xfrm>
          <a:prstGeom prst="rect">
            <a:avLst/>
          </a:prstGeom>
          <a:ln w="0">
            <a:noFill/>
          </a:ln>
        </p:spPr>
      </p:pic>
      <p:sp>
        <p:nvSpPr>
          <p:cNvPr id="317" name="PlaceHolder 1"/>
          <p:cNvSpPr>
            <a:spLocks noGrp="1"/>
          </p:cNvSpPr>
          <p:nvPr>
            <p:ph type="ftr" idx="23"/>
          </p:nvPr>
        </p:nvSpPr>
        <p:spPr>
          <a:xfrm>
            <a:off x="9588960" y="127440"/>
            <a:ext cx="2602080" cy="339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1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>
                <a:solidFill>
                  <a:srgbClr val="A6A6A6"/>
                </a:solidFill>
                <a:latin typeface="Arial"/>
              </a:rPr>
              <a:t>“Develop a passion for learning.”</a:t>
            </a:r>
            <a:endParaRPr lang="en-CA" sz="1100" b="0" strike="noStrike" spc="-1">
              <a:latin typeface="Times New Roman"/>
            </a:endParaRPr>
          </a:p>
        </p:txBody>
      </p:sp>
      <p:sp>
        <p:nvSpPr>
          <p:cNvPr id="318" name="Text Box 2"/>
          <p:cNvSpPr/>
          <p:nvPr/>
        </p:nvSpPr>
        <p:spPr>
          <a:xfrm>
            <a:off x="58680" y="468000"/>
            <a:ext cx="10306080" cy="1225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7000"/>
              </a:lnSpc>
              <a:spcAft>
                <a:spcPts val="799"/>
              </a:spcAft>
              <a:buNone/>
            </a:pPr>
            <a:r>
              <a:rPr lang="en-US" sz="3600" b="0" strike="noStrike" spc="-1">
                <a:solidFill>
                  <a:srgbClr val="FF0000"/>
                </a:solidFill>
                <a:latin typeface="Gadugi"/>
                <a:ea typeface="Calibri"/>
              </a:rPr>
              <a:t>RISK AND RESILIENCE BOOTCAMP</a:t>
            </a:r>
            <a:br>
              <a:rPr sz="3600"/>
            </a:br>
            <a:endParaRPr lang="en-CA" sz="3600" b="0" strike="noStrike" spc="-1">
              <a:latin typeface="Arial"/>
            </a:endParaRPr>
          </a:p>
        </p:txBody>
      </p:sp>
      <p:sp>
        <p:nvSpPr>
          <p:cNvPr id="319" name="Oval 1"/>
          <p:cNvSpPr/>
          <p:nvPr/>
        </p:nvSpPr>
        <p:spPr>
          <a:xfrm>
            <a:off x="11068920" y="5891760"/>
            <a:ext cx="619200" cy="619200"/>
          </a:xfrm>
          <a:prstGeom prst="ellipse">
            <a:avLst/>
          </a:prstGeom>
          <a:solidFill>
            <a:srgbClr val="7A7A7A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FFFFFF"/>
                </a:solidFill>
                <a:latin typeface="Arial"/>
              </a:rPr>
              <a:t>1</a:t>
            </a:r>
            <a:endParaRPr lang="en-CA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Ordinal data</a:t>
            </a: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Advantages of ordinal scales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Easy for respondents to understand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Provides nuanced insight beyond simple categories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Allows ordering of qualitative traits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Compatible with both qualitative interpretation and quantitative coding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Limitations of ordinal scales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Cannot interpret the magnitude of differences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Statistical options are more limited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Results may be sensitive to wording or cultural interpretation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Ambiguity if categories are unevenly spaced psychologically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73480" y="-3780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Qualitative analysis</a:t>
            </a: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Reasons to use qualitative assessment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Fast and cost-effective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No need for complex models or specialized data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Works well with incomplete data	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Ideal when assessing emerging risks or new projects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Engages stakeholders	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Brings in expert knowledge and perspectives that numbers alone cannot reveal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Prioritization support	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Gives organizations a simple, consistent way to rank risks.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573480" y="-3780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Common Qualitative Scales</a:t>
            </a: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78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Likelihood Scale Example</a:t>
            </a:r>
          </a:p>
        </p:txBody>
      </p:sp>
      <p:pic>
        <p:nvPicPr>
          <p:cNvPr id="341" name="Picture 340"/>
          <p:cNvPicPr/>
          <p:nvPr/>
        </p:nvPicPr>
        <p:blipFill>
          <a:blip r:embed="rId2"/>
          <a:stretch/>
        </p:blipFill>
        <p:spPr>
          <a:xfrm>
            <a:off x="1783080" y="1878840"/>
            <a:ext cx="7541640" cy="29358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573480" y="-3780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Common Qualitative Scales</a:t>
            </a: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78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Impact Scale Example</a:t>
            </a:r>
          </a:p>
        </p:txBody>
      </p:sp>
      <p:pic>
        <p:nvPicPr>
          <p:cNvPr id="344" name="Picture 343"/>
          <p:cNvPicPr/>
          <p:nvPr/>
        </p:nvPicPr>
        <p:blipFill>
          <a:blip r:embed="rId2"/>
          <a:stretch/>
        </p:blipFill>
        <p:spPr>
          <a:xfrm>
            <a:off x="1314360" y="1835280"/>
            <a:ext cx="7889040" cy="28573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73480" y="-3780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Expert Opinion</a:t>
            </a: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Experts often have deep practical knowledge but may lack precise quantifiable data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SME’s structured insights help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Identify risks not visible in metrics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Validate assumptions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Provide scenario-based insights (“What would happen if…?”)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Add context around process weaknesses, operational realities, or threat behaviors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73480" y="-3780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Expert Opinion</a:t>
            </a: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Methods for gathering expert opinion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Interviews: One-on-one sessions with SMEs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Workshops: Facilitated group discussions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Delphi Technique: Anonymous rounds of feedback until consensus is reached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SME Scoring: Experts independently score likelihood and impact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Differences in opinion can be due to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Different experiences with the similar process or risk or events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Different roles and perspectives taken by their professions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Access to different data across industries and organizations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Different methods of analysis and interpretation of the same data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Assigning different levels of significance to different parts of the data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573480" y="-3780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Surveys and Questionnaires</a:t>
            </a: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Gather insights across broader groups 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Both within the organization and externally (user opinions for example)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Particularly useful in large or distributed teams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Provide a scalable way to capture perceptions of risk, operational concerns, and confidence in existing controls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However, survey often reflect perceived risk rather than actual risk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Allow for a larger data set of opinions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Can be used to identify trends and clusters of opinions and analyses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Allow for factor analysis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For example: perception of the risk posed by AI tools by different operational groups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For example: correlation between two different risks – seem by experts as being connected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573480" y="-3780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Problems With Surveys</a:t>
            </a: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Typical issues that can skew survey results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Low response rates can make findings unrepresentative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Self-selection bias: only highly concerned or highly disengaged people respond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Ambiguous wording leads to inconsistent interpretations 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For example: “system downtime” may mean hours to some, minutes to others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Leading or risk-loaded questions can make the replies unreliable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Reliance on ordinal scales may reduce complex issues to oversimplified answers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Survey results reflect beliefs, not technical evidence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Skews data to show perceived risk and not real risk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Lack of context may cause respondents to guess rather than answer confidently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People often answer carelessly without thinking about their answer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For example: They just want to be done with the chore of answering the survey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For example: nay saying and yea saying behaviors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573480" y="-3780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Benefits of Surveys</a:t>
            </a: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Surveys can  provide strong value by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Identifying trends and perception shifts over time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Comparing confidence levels across teams or departments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Highlighting areas where technical teams may need to communicate better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Building a heat map of perceived risk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Supporting prioritization for deeper, evidence-based assessments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Survey blind spots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Surveys should be based on prior interviews or data analysis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This identifies the questions that should be asked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Should include a section asking for feedback on potential blind spots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i="1" strike="noStrike" spc="-1">
                <a:latin typeface="Nirmala UI Semilight"/>
              </a:rPr>
              <a:t>“Is there anything that in your opinion should have been asked about in this survey?”</a:t>
            </a:r>
            <a:endParaRPr lang="en-CA" sz="1400" b="0" strike="noStrike" spc="-1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73480" y="-3780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Historical Trends</a:t>
            </a: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0000"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Qualitative assessment can be enriched by identifying historical patterns in data from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Incident logs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Ticketing system data (e.g., ServiceNow, Jira)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Security event trends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Audit findings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Vendor performance issues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Previous project retrospectives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Root cause analyses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Historical trends provide: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Evidence for likelihood estimation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Context for impact assessment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Understanding of seasonal or recurring risks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Identification of chronic weak controls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73480" y="-3780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Cognitive biases</a:t>
            </a: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The use of historical and comparative data can identify cognitive biases that can occur in interviews and group data collection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Anchoring bias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The tendency to rely too heavily on the first piece of information presented (the “anchor”)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 For example: if the interviewer mentions “low likelihood events,” the SME may unintentionally frame all responses around low likelihood even when high-impact events exist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Impact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Skews likelihood ratings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Narrows thinking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Mitigation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Avoid suggesting ranges before SME answers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Ask open-ended questions first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573480" y="-3780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Cognitive biases</a:t>
            </a: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Availability heuristic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Judging risks based on how easily examples come to mind, often driven by recent or memorable events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For example: an SME recently experienced a security incident and may overestimate its frequency or importance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Impact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Over-weighting recent or dramatic events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Under-weighting long-standing but less visible risks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Mitigation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Ask SMEs to reference data, not just memory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Use structured prompts: “Are there less visible risks we might be missing?”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73480" y="-3780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Cognitive biases</a:t>
            </a: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Confirmation bias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Seeking or interpreting information that confirms existing beliefs or opinions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For example:  if an SME believes a control is effective, they may downplay incidents or evidence suggesting weaknesses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Impact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Inflated confidence in existing controls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Rejection of contradictory information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Mitigation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Ask on-purpose disconfirming questions: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“Can you think of situations where this control might fail?”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573480" y="-3780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Cognitive biases</a:t>
            </a: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Overconfidence bias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Overestimating one’s knowledge, memory, or accuracy of judgment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For example:  an SME claims “that process never fails” without data to support the statement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Impact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Underestimating likelihood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False sense of control maturity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Mitigation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Encourage approximate ranges rather than absolutes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Ask for examples, evidence, or exceptions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573480" y="-3780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Cognitive biases</a:t>
            </a: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Status quo bias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A preference for the current state of affairs and reluctance to acknowledge problems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For example:  an SME may deny risks in a long-standing process simply because “it’s always been done this way”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Impact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Blind spots in legacy processes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Failure to recognize systemic risks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Mitigation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Ask what changes or failures would look like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Use scenario-based probing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573480" y="-3780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Cognitive biases</a:t>
            </a:r>
          </a:p>
        </p:txBody>
      </p:sp>
      <p:sp>
        <p:nvSpPr>
          <p:cNvPr id="36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Social desirability bias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Respondents tend to give answers they believe will be viewed favorably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For example: an SME may underreport known process weaknesses out of fear of blame or reputational impact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Impact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Hidden failure points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Overstated maturity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Mitigation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Emphasize confidentiality and non-attribution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Use neutral, non-judgmental question wording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573480" y="-3780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Cognitive biases</a:t>
            </a: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Normalcy bias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Assuming future operations will resemble past operations and underestimating rare but high-impact risks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For example:  an SME dismisses disaster scenarios because “we’ve never had that happen”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Impact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Underestimation of catastrophic but plausible risks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Mitigation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Use structured hypothetical questions (“What if…?”)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Provide external examples from similar organizations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573480" y="-3780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Cognitive biases</a:t>
            </a: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Group think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The desire for group harmony leads participants to avoid expressing dissenting views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For example: in a group risk workshop, one dominant SME sets the tone and others follow.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Impact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Suppressed minority opinions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Loss of nuanced or conflicting evidence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Mitigation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Gather individual ratings first, then discuss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Use anonymous voting tools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573480" y="-3780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Cognitive biases</a:t>
            </a: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Recency bias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Recent events are judged as more significant than earlier events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For example: a minor incident last week overshadows more important but older risks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Impact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Inflated ratings for recent issues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Neglect of long-term systemic risks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Mitigation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Ask SMEs to think across multiple timeframes (3 months, 1 year, 3 years)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573480" y="-3780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Qualitative Assessment Process</a:t>
            </a:r>
          </a:p>
        </p:txBody>
      </p:sp>
      <p:sp>
        <p:nvSpPr>
          <p:cNvPr id="37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Typical process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Step 1: collect inputs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Interview SMEs about operational risks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Review historical incident reports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Conduct surveys with frontline staff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Step 2: use a standard scale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Rate each risk on a 1–5 scale for likelihood and impact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Step 3: plot on the qualitative risk matrix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Example: A risk with 4 (Likely) and 5 (Severe) goes in the Red Zone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Step 4: prioritize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High/high → immediate mitigation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Medium/low → monitor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Low/low → accept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cap="all" spc="-60">
                <a:solidFill>
                  <a:srgbClr val="D1282E"/>
                </a:solidFill>
                <a:latin typeface="Leelawadee UI Semilight"/>
              </a:rPr>
              <a:t>Qualitative Assessment</a:t>
            </a:r>
            <a:endParaRPr lang="en-CA" sz="3600" b="0" strike="noStrike" cap="all" spc="-1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r>
              <a:rPr lang="en-CA" sz="2000" b="0" strike="noStrike" spc="-1">
                <a:latin typeface="Nirmala UI Semilight"/>
              </a:rPr>
              <a:t>This module expores the topic of qualitative assessment of risk through: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600" b="0" strike="noStrike" spc="-1">
                <a:latin typeface="Nirmala UI Semilight"/>
              </a:rPr>
              <a:t>SME best judgments and opinions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600" b="0" strike="noStrike" spc="-1">
                <a:latin typeface="Nirmala UI Semilight"/>
              </a:rPr>
              <a:t>Structured evaluations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600" b="0" strike="noStrike" spc="-1">
                <a:latin typeface="Nirmala UI Semilight"/>
              </a:rPr>
              <a:t>Descriptive scales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1600" b="0" strike="noStrike" spc="-1">
              <a:latin typeface="Nirmala UI Semilight"/>
            </a:endParaRPr>
          </a:p>
        </p:txBody>
      </p:sp>
      <p:pic>
        <p:nvPicPr>
          <p:cNvPr id="322" name="Picture 321"/>
          <p:cNvPicPr/>
          <p:nvPr/>
        </p:nvPicPr>
        <p:blipFill>
          <a:blip r:embed="rId2"/>
          <a:stretch/>
        </p:blipFill>
        <p:spPr>
          <a:xfrm>
            <a:off x="7175160" y="1896480"/>
            <a:ext cx="4394520" cy="29296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10050840" cy="728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cap="all" spc="-60">
                <a:solidFill>
                  <a:srgbClr val="D1282E"/>
                </a:solidFill>
                <a:latin typeface="Leelawadee UI Semilight"/>
              </a:rPr>
              <a:t>Q&amp;A and open discussion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378" name="Content Placeholder 2"/>
          <p:cNvPicPr/>
          <p:nvPr/>
        </p:nvPicPr>
        <p:blipFill>
          <a:blip r:embed="rId3"/>
          <a:stretch/>
        </p:blipFill>
        <p:spPr>
          <a:xfrm>
            <a:off x="1647360" y="1073160"/>
            <a:ext cx="8083440" cy="50518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Qualitative analysis</a:t>
            </a: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A systematic method of inquiry that focuses characterized by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Identifying, interpreting, and explaining the characteristics, meanings, patterns, and relationships present in non-numerical data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Relying on conceptual categorization, thematic interpretation, or structural examination rather than numerical measurement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Generating rich, contextualized understanding of phenomena by analyzing textual, visual, auditory, or observational data through iterative, transparent, and methodologically justified procedures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Qualitative analysis is a discipline-neutral methodology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Qualitative analysis</a:t>
            </a: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Characteristics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The nature of the data it operates on is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Non-quantified: For example: text, images, behaviors, symbols, speech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Complex and context-dependent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Open to multiple levels of meaning : For example literal, subjective or cultural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An analytical process involving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Systematic coding or classification of data into meaningful categories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Identification of patterns, themes, or constructs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Interpretive reasoning grounded in the data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Iterative refinement of categories and interpretations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Explicit methodological transparency to ensure rigor and credibility.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Qualitative Risk Assessment</a:t>
            </a: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Uses non-numerical scales to rate: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Likelihood of a risk occurring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Impact the risk would have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Overall risk priority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It relies on information gathered from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Subject matter expertise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Organizational experience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Interviews and workshops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Trend data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Stakeholder perceptions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While not mathematically precise, qualitative assessment accelerates decision making and supports triage of risks for deeper analysis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Ordinal data</a:t>
            </a: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A type of measurement scale 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Used in qualitative research where data are categorized and ranked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But the distances between the ranks are not meaningful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Key characteristics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Categories are ordered (lowest to highest, least to most, etc.)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No fixed or equal intervals between categories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No meaningful zero point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Labels are often words, not numbers, though numbers may be used for coding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Ordinal data</a:t>
            </a: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Ordinal scales are useful when researchers want to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Capture attitudes, preferences, or perceptions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Measure levels of a qualitative attribute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Convert open-ended or textual information into analyzable ranked categories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Combine qualitative insight with basic quantitative analysis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Ordinal scales bridge the gap between purely qualitative data (e.g., interview text) and measurable patterns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Ordinal data</a:t>
            </a: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Appropriate statistical treatment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Appropriate methods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Median, mode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Percentiles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Non-parametric tests (Mann–Whitney U, Kruskal–Wallis)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Rank correlation (Spearman’s rho, Kendall’s tau)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Not appropriate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Mean 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Standard deviation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Parametric tests based on equal intervals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170104</TotalTime>
  <Words>2080</Words>
  <Application>Microsoft Office PowerPoint</Application>
  <PresentationFormat>Widescreen</PresentationFormat>
  <Paragraphs>300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30</vt:i4>
      </vt:variant>
    </vt:vector>
  </HeadingPairs>
  <TitlesOfParts>
    <vt:vector size="45" baseType="lpstr">
      <vt:lpstr>Arial</vt:lpstr>
      <vt:lpstr>Arial Black</vt:lpstr>
      <vt:lpstr>Gadugi</vt:lpstr>
      <vt:lpstr>Leelawadee UI Semilight</vt:lpstr>
      <vt:lpstr>Nirmala UI Semilight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Qualitative Assessment</vt:lpstr>
      <vt:lpstr>Qualitative analysis</vt:lpstr>
      <vt:lpstr>Qualitative analysis</vt:lpstr>
      <vt:lpstr>Qualitative Risk Assessment</vt:lpstr>
      <vt:lpstr>Ordinal data</vt:lpstr>
      <vt:lpstr>Ordinal data</vt:lpstr>
      <vt:lpstr>Ordinal data</vt:lpstr>
      <vt:lpstr>Ordinal data</vt:lpstr>
      <vt:lpstr>Qualitative analysis</vt:lpstr>
      <vt:lpstr>Common Qualitative Scales</vt:lpstr>
      <vt:lpstr>Common Qualitative Scales</vt:lpstr>
      <vt:lpstr>Expert Opinion</vt:lpstr>
      <vt:lpstr>Expert Opinion</vt:lpstr>
      <vt:lpstr>Surveys and Questionnaires</vt:lpstr>
      <vt:lpstr>Problems With Surveys</vt:lpstr>
      <vt:lpstr>Benefits of Surveys</vt:lpstr>
      <vt:lpstr>Historical Trends</vt:lpstr>
      <vt:lpstr>Cognitive biases</vt:lpstr>
      <vt:lpstr>Cognitive biases</vt:lpstr>
      <vt:lpstr>Cognitive biases</vt:lpstr>
      <vt:lpstr>Cognitive biases</vt:lpstr>
      <vt:lpstr>Cognitive biases</vt:lpstr>
      <vt:lpstr>Cognitive biases</vt:lpstr>
      <vt:lpstr>Cognitive biases</vt:lpstr>
      <vt:lpstr>Cognitive biases</vt:lpstr>
      <vt:lpstr>Cognitive biases</vt:lpstr>
      <vt:lpstr>Qualitative Assessment Process</vt:lpstr>
      <vt:lpstr>Q&amp;A and open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Qualitative Assessment</dc:title>
  <dc:subject>Risk Bootcamp</dc:subject>
  <dc:creator>Donis Marshall</dc:creator>
  <dc:description/>
  <cp:lastModifiedBy>Rod Davison</cp:lastModifiedBy>
  <cp:revision>9158</cp:revision>
  <cp:lastPrinted>2025-11-09T09:59:05Z</cp:lastPrinted>
  <dcterms:created xsi:type="dcterms:W3CDTF">2016-09-10T10:34:19Z</dcterms:created>
  <dcterms:modified xsi:type="dcterms:W3CDTF">2025-12-18T18:36:55Z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52</vt:r8>
  </property>
  <property fmtid="{D5CDD505-2E9C-101B-9397-08002B2CF9AE}" pid="3" name="PresentationFormat">
    <vt:lpwstr>Widescreen</vt:lpwstr>
  </property>
  <property fmtid="{D5CDD505-2E9C-101B-9397-08002B2CF9AE}" pid="4" name="Slides">
    <vt:r8>52</vt:r8>
  </property>
</Properties>
</file>